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manticscholar.org/paper/Time-Geography-and-Space%E2%80%93Time-Prism-Miller/e3add3ca59f521d50fee2a7fc9504bbaeb06359a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58d078d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58d078d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A0019"/>
                </a:solidFill>
              </a:rPr>
              <a:t>explain figures in captions, focus on intersection, anticipated behavior</a:t>
            </a:r>
            <a:endParaRPr sz="1500">
              <a:solidFill>
                <a:srgbClr val="7A00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A0019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58d078d6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58d078d6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defined the meeting time based on behavior in a trajectory gap.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we also calculated locations and meeting times for a pair of trajectories.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Lastly, we visualized the meeting time and the dwelling time by experimenting on a synthetic dataset.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58d078d6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58d078d6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WT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| (start</a:t>
            </a:r>
            <a:r>
              <a:rPr baseline="-25000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+ tt_site</a:t>
            </a:r>
            <a:r>
              <a:rPr baseline="-25000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- (start</a:t>
            </a:r>
            <a:r>
              <a:rPr baseline="-25000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+ tt_site</a:t>
            </a:r>
            <a:r>
              <a:rPr baseline="-25000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 |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58d078d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58d078d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58d078d6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58d078d6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consider removing or hiding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58d078d6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58d078d6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Individual: Dwell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Gaps: Meeting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to </a:t>
            </a:r>
            <a:r>
              <a:rPr lang="en"/>
              <a:t>consistent</a:t>
            </a:r>
            <a:r>
              <a:rPr lang="en"/>
              <a:t> color: Dwell time Object 1, Dwell time Object 2, Meeting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/>
              <a:t>dwelling</a:t>
            </a:r>
            <a:r>
              <a:rPr lang="en"/>
              <a:t> time from meeting, use common scale, more descriptive of the figure in slides/report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58d078d6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58d078d6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parameter mention, name cases, summary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Multiple parameters altered: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 same parameters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Blue decreased speed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Blue starts later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Blue increased time gap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Finer grids are also used for more precision.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8d078d6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58d078d6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 we only use a max speed.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8d078d6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58d078d6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defined trajectory gap behavior based on meeting time.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calculated the potential meeting times and locations for the pair of trajectories.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provided experimental results based on visualizations.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a real-world dataset and analyze behaviors of entities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5a86a67b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5a86a67b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defined trajectory gap behavior based on meeting time.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calculated the potential meeting times and locations for the pair of trajectories.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 provided experimental results based on visualizations.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 a real-world dataset and analyze behaviors of entities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58d078d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58d078d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Global Security: Marine Safety and Regulation Enforcement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Offenders tend to switch off GPS transponders to hide movements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Transshipment: Avoiding higher tariffs while shipping goods between international subsidiaries.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Beyond Global Security: Illegal Fishing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Fishing vessels switched off AIS (Automatic Identification System) for 15 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near the Galapagos Marine Reserve [Sources 2, 3], and Oman [Source 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58d078d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58d078d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58d078d6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58d078d6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8d078d6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8d078d6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https://github.com/Jazzyforcefield/double_trajectory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58d078d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58d078d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raditional trajectory mining approaches to underperform or fail as they assume the availability and preciseness of trajectory.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5a86a67bd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5a86a67bd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These applications include dispatch planning, social research and crime analysis, epidemiology, and environmental risk assessment.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58d078d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58d078d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5a86a67bd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5a86a67bd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58d078d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58d078d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https://www.semanticscholar.org/paper/Time-Geography-and-Space%E2%80%93Time-Prism-Miller/e3add3ca59f521d50fee2a7fc9504bbaeb06359a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Originates from the area of time geography and  became popular in the area of GIS.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to model object's movement capability using additional information (e.g., speed and time) within a missing location in both unconstraint and constraint space.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Chain of space-time prisms: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collection of space-time prisms between a sequence of anchor points is referred to as a chain of space-time prisms.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Space-Time Prism: A space-time prism between two anchor points is a geometric object in space-time prism that enclosed all locations where the moving object can possibly have been.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Constraints are the measured locations, the time interval between them and the object's speed bound.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58d078d6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58d078d6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more mathematical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8d078d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58d078d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Legend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</a:t>
            </a:r>
            <a:r>
              <a:rPr lang="en"/>
              <a:t> Coloring </a:t>
            </a:r>
            <a:r>
              <a:rPr lang="en"/>
              <a:t>throughout the slides (Red Blue and Purple/Green)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ystemWide-gold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noFill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ystemWide-maroon.png"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Raleway"/>
              <a:buNone/>
              <a:defRPr sz="2800">
                <a:solidFill>
                  <a:srgbClr val="7A0019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173475"/>
            <a:ext cx="85206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Mapping </a:t>
            </a:r>
            <a:r>
              <a:rPr b="1" lang="en" sz="3000"/>
              <a:t>Possible </a:t>
            </a:r>
            <a:r>
              <a:rPr b="1" lang="en" sz="3000"/>
              <a:t>Meeting-Length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for Two Trajectory-Gaps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Michael Ung and Ruolei Zeng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CSCI 8715: Spatial Data Science Research - Spring 2022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41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54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Input: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 study area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pair of trajectories gaps.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Multi-attributes (e.g., Speed)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Output: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Intersection of geo-ellipses with length of meeting information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Objective: 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possible meeting locations and lengths of two objects.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Constraints: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Acceleration is not available.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Behavior within trajectories: </a:t>
            </a:r>
            <a:r>
              <a:rPr lang="en"/>
              <a:t>Object</a:t>
            </a:r>
            <a:r>
              <a:rPr lang="en"/>
              <a:t> goes straight to the meeting site.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6409250" y="3019825"/>
            <a:ext cx="2656901" cy="177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6907875" y="1085375"/>
            <a:ext cx="80100" cy="90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7937150" y="1085375"/>
            <a:ext cx="80100" cy="90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7966575" y="1456975"/>
            <a:ext cx="80100" cy="90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6907875" y="1456975"/>
            <a:ext cx="80100" cy="90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cxnSp>
        <p:nvCxnSpPr>
          <p:cNvPr id="135" name="Google Shape;135;p23"/>
          <p:cNvCxnSpPr/>
          <p:nvPr/>
        </p:nvCxnSpPr>
        <p:spPr>
          <a:xfrm>
            <a:off x="6613850" y="2170750"/>
            <a:ext cx="1983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3"/>
          <p:cNvCxnSpPr/>
          <p:nvPr/>
        </p:nvCxnSpPr>
        <p:spPr>
          <a:xfrm flipH="1" rot="10800000">
            <a:off x="6613850" y="671050"/>
            <a:ext cx="8100" cy="15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3"/>
          <p:cNvSpPr txBox="1"/>
          <p:nvPr/>
        </p:nvSpPr>
        <p:spPr>
          <a:xfrm>
            <a:off x="8535400" y="1966275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x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6185500" y="4716075"/>
            <a:ext cx="28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Output: Intersection of dwelling times 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6488250" y="361750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488250" y="2251600"/>
            <a:ext cx="247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Input: A pair of trajectories gaps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1" name="Google Shape;141;p23"/>
          <p:cNvCxnSpPr>
            <a:stCxn id="131" idx="6"/>
            <a:endCxn id="132" idx="2"/>
          </p:cNvCxnSpPr>
          <p:nvPr/>
        </p:nvCxnSpPr>
        <p:spPr>
          <a:xfrm>
            <a:off x="6987975" y="1130825"/>
            <a:ext cx="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3"/>
          <p:cNvCxnSpPr/>
          <p:nvPr/>
        </p:nvCxnSpPr>
        <p:spPr>
          <a:xfrm>
            <a:off x="7002675" y="1502425"/>
            <a:ext cx="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43" name="Google Shape;143;p23"/>
          <p:cNvGrpSpPr/>
          <p:nvPr/>
        </p:nvGrpSpPr>
        <p:grpSpPr>
          <a:xfrm>
            <a:off x="8042775" y="213850"/>
            <a:ext cx="1023375" cy="654075"/>
            <a:chOff x="8046675" y="400300"/>
            <a:chExt cx="1023375" cy="654075"/>
          </a:xfrm>
        </p:grpSpPr>
        <p:sp>
          <p:nvSpPr>
            <p:cNvPr id="144" name="Google Shape;144;p23"/>
            <p:cNvSpPr/>
            <p:nvPr/>
          </p:nvSpPr>
          <p:spPr>
            <a:xfrm>
              <a:off x="8046675" y="445025"/>
              <a:ext cx="1013700" cy="537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8118200" y="685925"/>
              <a:ext cx="80100" cy="90900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8118975" y="847375"/>
              <a:ext cx="80100" cy="909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" name="Google Shape;147;p23"/>
            <p:cNvSpPr txBox="1"/>
            <p:nvPr/>
          </p:nvSpPr>
          <p:spPr>
            <a:xfrm>
              <a:off x="8239950" y="569825"/>
              <a:ext cx="830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aleway"/>
                  <a:ea typeface="Raleway"/>
                  <a:cs typeface="Raleway"/>
                  <a:sym typeface="Raleway"/>
                </a:rPr>
                <a:t>Trajectory 1</a:t>
              </a:r>
              <a:endParaRPr sz="9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8239950" y="731275"/>
              <a:ext cx="830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aleway"/>
                  <a:ea typeface="Raleway"/>
                  <a:cs typeface="Raleway"/>
                  <a:sym typeface="Raleway"/>
                </a:rPr>
                <a:t>Trajectory 2</a:t>
              </a:r>
              <a:endParaRPr sz="9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9" name="Google Shape;149;p23"/>
            <p:cNvSpPr txBox="1"/>
            <p:nvPr/>
          </p:nvSpPr>
          <p:spPr>
            <a:xfrm>
              <a:off x="8046675" y="400300"/>
              <a:ext cx="830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Raleway"/>
                  <a:ea typeface="Raleway"/>
                  <a:cs typeface="Raleway"/>
                  <a:sym typeface="Raleway"/>
                </a:rPr>
                <a:t>Legend</a:t>
              </a:r>
              <a:endParaRPr b="1" sz="9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0" name="Google Shape;150;p23"/>
          <p:cNvSpPr/>
          <p:nvPr/>
        </p:nvSpPr>
        <p:spPr>
          <a:xfrm>
            <a:off x="8118975" y="967150"/>
            <a:ext cx="80100" cy="90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6768025" y="959150"/>
            <a:ext cx="80100" cy="90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6744175" y="1605363"/>
            <a:ext cx="80100" cy="90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8271375" y="1761775"/>
            <a:ext cx="80100" cy="90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8118975" y="1609375"/>
            <a:ext cx="80100" cy="90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5" name="Google Shape;155;p23"/>
          <p:cNvCxnSpPr>
            <a:stCxn id="151" idx="5"/>
            <a:endCxn id="131" idx="0"/>
          </p:cNvCxnSpPr>
          <p:nvPr/>
        </p:nvCxnSpPr>
        <p:spPr>
          <a:xfrm>
            <a:off x="6836395" y="1036738"/>
            <a:ext cx="111600" cy="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3"/>
          <p:cNvCxnSpPr>
            <a:stCxn id="152" idx="7"/>
            <a:endCxn id="134" idx="3"/>
          </p:cNvCxnSpPr>
          <p:nvPr/>
        </p:nvCxnSpPr>
        <p:spPr>
          <a:xfrm flipH="1" rot="10800000">
            <a:off x="6812545" y="1534674"/>
            <a:ext cx="107100" cy="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3"/>
          <p:cNvCxnSpPr>
            <a:stCxn id="150" idx="3"/>
            <a:endCxn id="132" idx="6"/>
          </p:cNvCxnSpPr>
          <p:nvPr/>
        </p:nvCxnSpPr>
        <p:spPr>
          <a:xfrm flipH="1">
            <a:off x="8017305" y="1044738"/>
            <a:ext cx="113400" cy="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3"/>
          <p:cNvCxnSpPr>
            <a:stCxn id="133" idx="5"/>
            <a:endCxn id="154" idx="1"/>
          </p:cNvCxnSpPr>
          <p:nvPr/>
        </p:nvCxnSpPr>
        <p:spPr>
          <a:xfrm>
            <a:off x="8034945" y="1534563"/>
            <a:ext cx="95700" cy="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/>
          <p:nvPr/>
        </p:nvSpPr>
        <p:spPr>
          <a:xfrm>
            <a:off x="6667975" y="1757763"/>
            <a:ext cx="80100" cy="909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6744175" y="761950"/>
            <a:ext cx="80100" cy="90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8312025" y="897650"/>
            <a:ext cx="80100" cy="909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3"/>
          <p:cNvCxnSpPr>
            <a:stCxn id="159" idx="7"/>
            <a:endCxn id="152" idx="3"/>
          </p:cNvCxnSpPr>
          <p:nvPr/>
        </p:nvCxnSpPr>
        <p:spPr>
          <a:xfrm flipH="1" rot="10800000">
            <a:off x="6736345" y="1682874"/>
            <a:ext cx="19500" cy="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3"/>
          <p:cNvCxnSpPr>
            <a:stCxn id="153" idx="1"/>
            <a:endCxn id="154" idx="5"/>
          </p:cNvCxnSpPr>
          <p:nvPr/>
        </p:nvCxnSpPr>
        <p:spPr>
          <a:xfrm rot="10800000">
            <a:off x="8187405" y="1686887"/>
            <a:ext cx="95700" cy="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3"/>
          <p:cNvCxnSpPr>
            <a:stCxn id="150" idx="6"/>
            <a:endCxn id="161" idx="3"/>
          </p:cNvCxnSpPr>
          <p:nvPr/>
        </p:nvCxnSpPr>
        <p:spPr>
          <a:xfrm flipH="1" rot="10800000">
            <a:off x="8199075" y="975100"/>
            <a:ext cx="124800" cy="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3"/>
          <p:cNvCxnSpPr>
            <a:stCxn id="160" idx="4"/>
            <a:endCxn id="151" idx="0"/>
          </p:cNvCxnSpPr>
          <p:nvPr/>
        </p:nvCxnSpPr>
        <p:spPr>
          <a:xfrm>
            <a:off x="6784225" y="852850"/>
            <a:ext cx="24000" cy="1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defined trajectory gap behavior based on </a:t>
            </a:r>
            <a:r>
              <a:rPr lang="en"/>
              <a:t>meeting time.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e calculated the potential meeting times and locations for a pair of trajectories.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provided visualizations experimental results based on synthetic dataset.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61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Choose the center of a grid to be a potential meeting 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Calculate times to and </a:t>
            </a:r>
            <a:r>
              <a:rPr lang="en"/>
              <a:t>from site using distance and speed.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tt_site = hypot(length</a:t>
            </a:r>
            <a:r>
              <a:rPr baseline="-25000" lang="en"/>
              <a:t>1</a:t>
            </a:r>
            <a:r>
              <a:rPr lang="en"/>
              <a:t>, length</a:t>
            </a:r>
            <a:r>
              <a:rPr baseline="-25000" lang="en"/>
              <a:t>2</a:t>
            </a:r>
            <a:r>
              <a:rPr lang="en"/>
              <a:t>) / speed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tf_site = hypot(length</a:t>
            </a:r>
            <a:r>
              <a:rPr baseline="-25000" lang="en"/>
              <a:t>3</a:t>
            </a:r>
            <a:r>
              <a:rPr lang="en"/>
              <a:t>, length</a:t>
            </a:r>
            <a:r>
              <a:rPr baseline="-25000" lang="en"/>
              <a:t>4</a:t>
            </a:r>
            <a:r>
              <a:rPr lang="en"/>
              <a:t>) / 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Calculate the dwelling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DT = gap_length - tt_site - tf_site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Calculate the dwell-time interval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DS = start + tt_site, DE = DS + DT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Calculate the meeting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MT = INTERSECT( interval( DS</a:t>
            </a:r>
            <a:r>
              <a:rPr baseline="-25000" lang="en"/>
              <a:t>1</a:t>
            </a:r>
            <a:r>
              <a:rPr lang="en"/>
              <a:t>, DE</a:t>
            </a:r>
            <a:r>
              <a:rPr baseline="-25000" lang="en"/>
              <a:t>1</a:t>
            </a:r>
            <a:r>
              <a:rPr lang="en"/>
              <a:t>), interval (DS</a:t>
            </a:r>
            <a:r>
              <a:rPr baseline="-25000" lang="en"/>
              <a:t>2</a:t>
            </a:r>
            <a:r>
              <a:rPr lang="en"/>
              <a:t>, DE</a:t>
            </a:r>
            <a:r>
              <a:rPr baseline="-25000" lang="en"/>
              <a:t>2</a:t>
            </a:r>
            <a:r>
              <a:rPr lang="en"/>
              <a:t>) )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1156" r="0" t="1009"/>
          <a:stretch/>
        </p:blipFill>
        <p:spPr>
          <a:xfrm>
            <a:off x="6523324" y="1152475"/>
            <a:ext cx="2485050" cy="31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6523250" y="752275"/>
            <a:ext cx="24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Illustration of grid selection.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Dwell-Time Length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2475"/>
            <a:ext cx="56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is done for two trajectories and plotted.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Darker color regions indicate higher dwelling times,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 time is present during the commute between the two anchor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Light color regions indicate lower dwelling times: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time is spent </a:t>
            </a:r>
            <a:r>
              <a:rPr lang="en">
                <a:solidFill>
                  <a:schemeClr val="dk1"/>
                </a:solidFill>
              </a:rPr>
              <a:t>during the commute between the two anchor points</a:t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Edge of the geo-ellipse indicates the entity </a:t>
            </a:r>
            <a:r>
              <a:rPr lang="en" sz="1500"/>
              <a:t>must go there and immediately head to the end anchor.</a:t>
            </a:r>
            <a:endParaRPr sz="1500"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5482" l="9413" r="24570" t="11832"/>
          <a:stretch/>
        </p:blipFill>
        <p:spPr>
          <a:xfrm>
            <a:off x="6430900" y="502575"/>
            <a:ext cx="2417951" cy="20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4">
            <a:alphaModFix/>
          </a:blip>
          <a:srcRect b="5875" l="9321" r="24139" t="11261"/>
          <a:stretch/>
        </p:blipFill>
        <p:spPr>
          <a:xfrm>
            <a:off x="6449850" y="2561832"/>
            <a:ext cx="2417951" cy="2007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6430900" y="4527900"/>
            <a:ext cx="24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Fig: Dwell-times for individual trajectory gaps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Behavioral</a:t>
            </a:r>
            <a:r>
              <a:rPr lang="en"/>
              <a:t> Patterns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210100" y="1125750"/>
            <a:ext cx="53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</a:t>
            </a:r>
            <a:r>
              <a:rPr lang="en" sz="1400"/>
              <a:t>ore behavioral patterns within gaps can be captured via varying different </a:t>
            </a:r>
            <a:r>
              <a:rPr lang="en" sz="1400"/>
              <a:t>parameters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Max Speed, Start Time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Waiting time and Meeting length changes </a:t>
            </a:r>
            <a:r>
              <a:rPr lang="en" sz="1400"/>
              <a:t>accordingly.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Case 1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Parameters</a:t>
            </a:r>
            <a:r>
              <a:rPr lang="en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Speed, start time, and time gap are similar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Case 2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Blue</a:t>
            </a:r>
            <a:r>
              <a:rPr lang="en"/>
              <a:t> start time offset by +1: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Start time is increased by +1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0" t="11606"/>
          <a:stretch/>
        </p:blipFill>
        <p:spPr>
          <a:xfrm>
            <a:off x="5716975" y="652125"/>
            <a:ext cx="3147950" cy="185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b="0" l="0" r="0" t="11606"/>
          <a:stretch/>
        </p:blipFill>
        <p:spPr>
          <a:xfrm>
            <a:off x="5716975" y="2831227"/>
            <a:ext cx="3147950" cy="1854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5928188" y="251925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Same parameters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965750" y="2431025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Blue start time offset by +1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5829775" y="4685850"/>
            <a:ext cx="30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Intersections depict waiting time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29" l="0" r="0" t="19"/>
          <a:stretch/>
        </p:blipFill>
        <p:spPr>
          <a:xfrm>
            <a:off x="5741375" y="2446750"/>
            <a:ext cx="3213901" cy="214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1152475"/>
            <a:ext cx="51645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Meeting time is also captured and visualized by our work: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Case 1: Identical Parallel Trajectories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</a:t>
            </a:r>
            <a:r>
              <a:rPr lang="en"/>
              <a:t>parameters of both </a:t>
            </a:r>
            <a:r>
              <a:rPr b="1" lang="en"/>
              <a:t>Red</a:t>
            </a:r>
            <a:r>
              <a:rPr lang="en"/>
              <a:t> and </a:t>
            </a:r>
            <a:r>
              <a:rPr b="1" lang="en"/>
              <a:t>Blue</a:t>
            </a:r>
            <a:r>
              <a:rPr lang="en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start_time = 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time gap = 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peed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Case 2: Blue Delayed Parallel Trajectories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Blue is delayed by 1 unit of time (offset by +1):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Red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start_time = 0 (</a:t>
            </a:r>
            <a:r>
              <a:rPr lang="en"/>
              <a:t>n</a:t>
            </a:r>
            <a:r>
              <a:rPr lang="en"/>
              <a:t>o changes)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Blue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start_time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Meeting-Time Lengths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5875000" y="2125450"/>
            <a:ext cx="29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Fig: Identical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Parallel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Trajectories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6008803" y="349728"/>
            <a:ext cx="2725499" cy="181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5687450" y="4522925"/>
            <a:ext cx="33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Fig: Blue Delayed Parallel Trajectories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0" l="4304" r="4313" t="0"/>
          <a:stretch/>
        </p:blipFill>
        <p:spPr>
          <a:xfrm>
            <a:off x="5047503" y="885038"/>
            <a:ext cx="4018770" cy="2931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Mapping Meeting-Time Lengths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152475"/>
            <a:ext cx="47358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proposed approach can also handle more complex use cases: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Case 3: Blue Delayed and Increase Time Gap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Reduced potential meeting areas due to parameters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Multiple parameters are altered: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Red</a:t>
            </a:r>
            <a:endParaRPr b="1"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start_time = 0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time_gap = 8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speed = 3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solidFill>
                  <a:schemeClr val="dk1"/>
                </a:solidFill>
              </a:rPr>
              <a:t>Blue</a:t>
            </a:r>
            <a:endParaRPr b="1"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start_time = 1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time_gap = 10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speed = 2</a:t>
            </a:r>
            <a:endParaRPr sz="1400"/>
          </a:p>
        </p:txBody>
      </p:sp>
      <p:sp>
        <p:nvSpPr>
          <p:cNvPr id="217" name="Google Shape;217;p29"/>
          <p:cNvSpPr txBox="1"/>
          <p:nvPr/>
        </p:nvSpPr>
        <p:spPr>
          <a:xfrm>
            <a:off x="4895875" y="3865665"/>
            <a:ext cx="40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Fig: Blue Delayed and Increase Time Gap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Assumption: Object heads straight to the selected grid cell,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Unrealistic in cases where the trajectory has many curves.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Expensive in case of finer grids.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not take into account acceleration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Case: Proposed method is inaccurate when object is decelerating.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Conclusion: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We defined trajectory gap behavior based on meeting time.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We calculated the potential meeting times and locations for the pair of trajectories.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We provided experimental results based on visualizations.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Future Work: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plan consider more realistic physics based models [2] 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We plan to include acceleration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plan to </a:t>
            </a:r>
            <a:r>
              <a:rPr lang="en" sz="1500">
                <a:solidFill>
                  <a:schemeClr val="dk1"/>
                </a:solidFill>
              </a:rPr>
              <a:t>real-world dataset and analyze other behaviors of entities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plan to add probabilistic interpretation in trajectory gaps: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Gaussian Processes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[1] Miller, Harvey J. "Time geography and space-time prism." International encyclopedia of geography: People, the earth, environment and technology 1 (2017).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[2] Kuijpers, Bart, Harvey J. Miller, and Walied Othman. "Kinetic space-time prisms." In Proceedings of the 19th ACM SIGSPATIAL international conference on advances in geographic information systems, pp. 162-170. 2011.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[3] Dodge, Somayeh, Robert Weibel, and Anna-Katharina Lautenschütz. "Towards a taxonomy of movement patterns." Information visualization 7, no. 3-4 (2008): 240-252.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[4] Zheng, Yu. "Trajectory data mining: an overview." ACM Transactions on Intelligent Systems and Technology (TIST) 6, no. 3 (2015): 1-41.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Applications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58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Motivation</a:t>
            </a:r>
            <a:r>
              <a:rPr b="1" lang="en"/>
              <a:t>: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>
                <a:solidFill>
                  <a:schemeClr val="dk1"/>
                </a:solidFill>
              </a:rPr>
              <a:t>Global Security: Marine Safety and Regulation Enforcement</a:t>
            </a:r>
            <a:endParaRPr sz="11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100">
                <a:solidFill>
                  <a:schemeClr val="dk1"/>
                </a:solidFill>
              </a:rPr>
              <a:t>Offenders tend to switch off GPS transponders to hide movements</a:t>
            </a:r>
            <a:endParaRPr sz="1100">
              <a:solidFill>
                <a:schemeClr val="dk1"/>
              </a:solidFill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>
                <a:solidFill>
                  <a:schemeClr val="dk1"/>
                </a:solidFill>
              </a:rPr>
              <a:t>E.g., Fishing vessels switched off AIS (Automatic Identification System) for 15 days.</a:t>
            </a:r>
            <a:endParaRPr sz="1100"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location prediction with one trajectory-gap developed the motivation our work based on.</a:t>
            </a:r>
            <a:endParaRPr sz="11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Transshipment: Shipping goods between international subsidiaries illegally.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Application: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Potentially find people/criminals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Epidemiology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Astrophysics</a:t>
            </a:r>
            <a:endParaRPr sz="11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75" y="3437375"/>
            <a:ext cx="4614200" cy="9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100" y="871700"/>
            <a:ext cx="2509950" cy="16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416325" y="4555425"/>
            <a:ext cx="453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Ships in an allegedly illegal oil transfer in international waters [Source 1: Oil Backed Up, Iranians Put It on Idled Ships, New York Times, 7/4/2012.]</a:t>
            </a:r>
            <a:endParaRPr sz="1000"/>
          </a:p>
        </p:txBody>
      </p:sp>
      <p:sp>
        <p:nvSpPr>
          <p:cNvPr id="71" name="Google Shape;71;p15"/>
          <p:cNvSpPr txBox="1"/>
          <p:nvPr/>
        </p:nvSpPr>
        <p:spPr>
          <a:xfrm>
            <a:off x="6237300" y="2575550"/>
            <a:ext cx="290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How Illegal Fishing Is Being Tracked From Space, Natl. Geographic, 3/12/2018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Ellipses are now colored based on time to site.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Intersection in the following plots indicate the waiting time for an object.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11606"/>
          <a:stretch/>
        </p:blipFill>
        <p:spPr>
          <a:xfrm>
            <a:off x="311700" y="2296801"/>
            <a:ext cx="3856573" cy="227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4">
            <a:alphaModFix/>
          </a:blip>
          <a:srcRect b="0" l="0" r="0" t="11606"/>
          <a:stretch/>
        </p:blipFill>
        <p:spPr>
          <a:xfrm>
            <a:off x="4975725" y="2296786"/>
            <a:ext cx="3856573" cy="227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877238" y="4568875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Same parameters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5541250" y="4568875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Blue start time offset by +1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real-world dataset and analyze behaviors of entities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space-time prisms with gaussian processes for predicting location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graph accuracy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acceleration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more than two moving objects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6950" y="1152475"/>
            <a:ext cx="9058500" cy="3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is hard to define trajectory data gaps based on </a:t>
            </a:r>
            <a:r>
              <a:rPr lang="en" sz="1600">
                <a:solidFill>
                  <a:schemeClr val="dk1"/>
                </a:solidFill>
              </a:rPr>
              <a:t>behavioral</a:t>
            </a:r>
            <a:r>
              <a:rPr lang="en" sz="1600">
                <a:solidFill>
                  <a:schemeClr val="dk1"/>
                </a:solidFill>
              </a:rPr>
              <a:t> patterns [3] (e.g., meetup)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Current</a:t>
            </a:r>
            <a:r>
              <a:rPr lang="en" sz="1600">
                <a:solidFill>
                  <a:schemeClr val="dk1"/>
                </a:solidFill>
              </a:rPr>
              <a:t> t</a:t>
            </a:r>
            <a:r>
              <a:rPr lang="en" sz="1600">
                <a:solidFill>
                  <a:schemeClr val="dk1"/>
                </a:solidFill>
              </a:rPr>
              <a:t>rajectory mining do not consider trajectory gaps.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To capture </a:t>
            </a:r>
            <a:r>
              <a:rPr lang="en" sz="1600">
                <a:solidFill>
                  <a:schemeClr val="dk1"/>
                </a:solidFill>
              </a:rPr>
              <a:t>behavioral</a:t>
            </a:r>
            <a:r>
              <a:rPr lang="en" sz="1600">
                <a:solidFill>
                  <a:schemeClr val="dk1"/>
                </a:solidFill>
              </a:rPr>
              <a:t> patterns </a:t>
            </a:r>
            <a:r>
              <a:rPr lang="en" sz="1600">
                <a:solidFill>
                  <a:schemeClr val="dk1"/>
                </a:solidFill>
              </a:rPr>
              <a:t>(e.g, meetup, evasive)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>
                <a:solidFill>
                  <a:schemeClr val="dk1"/>
                </a:solidFill>
              </a:rPr>
              <a:t>m</a:t>
            </a:r>
            <a:r>
              <a:rPr lang="en" sz="1600">
                <a:solidFill>
                  <a:schemeClr val="dk1"/>
                </a:solidFill>
              </a:rPr>
              <a:t>otion-based parameters (e.g., Speed)  are not consider in current literature.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Lack interpretation of trajectory gaps.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Linear Interpolation may not be able to capture meetings of two or more trajectory gaps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It n</a:t>
            </a:r>
            <a:r>
              <a:rPr lang="en" sz="1600">
                <a:solidFill>
                  <a:schemeClr val="dk1"/>
                </a:solidFill>
              </a:rPr>
              <a:t>eed help from domain expert to interpret trajectory gaps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Miller [1] explained the methods, history, applications in space-time prism, he also explained connection among space-time prism and other academic fields.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classical space-time prism introduced by Hagerstrand assumes a uniform but local velocity of motion in an anisotropic space such as a two-dimensional plane [1].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Related Work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92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Traditional</a:t>
            </a:r>
            <a:r>
              <a:rPr lang="en"/>
              <a:t> literature do not consider </a:t>
            </a:r>
            <a:r>
              <a:rPr lang="en"/>
              <a:t>Trajectory Gaps [4]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Harder to trained models due to lack of trajectory data within gaps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lots of data in order to get an accurate prediction.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</a:t>
            </a:r>
            <a:r>
              <a:rPr lang="en"/>
              <a:t>Trajectory Mining methods assumes Linear Interpolation Methods[3,4]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Such methods does not captures overall object moving </a:t>
            </a:r>
            <a:r>
              <a:rPr lang="en"/>
              <a:t>capabilities.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instance, linear interpolation may miss meetup patterns between two objects.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Uniform Behavior within Trajectory Gap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Space-Time Prism [1] assumes a uniform behavior within trajectory gap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Related Work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work is mainly based on one object movements, not the meeting of two </a:t>
            </a:r>
            <a:r>
              <a:rPr lang="en"/>
              <a:t>objects.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Without the two objects planing, the application fields are limited.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Without two objects planing, it is hard to </a:t>
            </a:r>
            <a:r>
              <a:rPr lang="en"/>
              <a:t>develop</a:t>
            </a:r>
            <a:r>
              <a:rPr lang="en"/>
              <a:t> multiple objects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092300"/>
            <a:ext cx="5007000" cy="3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Space-Time Prism [1]: Time Geography model use to capture object's movement capability using additional information (e.g., speed and time) within a trajectory gap.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Given anchor points, the projection of the space-time prism  onto the (x, y)-plane is the area bordered by the ellipse with foci with start point and end points along with long axis.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Ellipse spatially delimits the places which the moving object can have visited when traveling between anchor points via maximum speed.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-482"/>
          <a:stretch/>
        </p:blipFill>
        <p:spPr>
          <a:xfrm>
            <a:off x="5630100" y="1143952"/>
            <a:ext cx="3202199" cy="26307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5706900" y="3939825"/>
            <a:ext cx="30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3D Representation of Space-Time Prism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53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Time to Site</a:t>
            </a:r>
            <a:r>
              <a:rPr lang="en" sz="1600"/>
              <a:t> - Length of time taken for an entity to go from start anchor to meeting location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Time from Site</a:t>
            </a:r>
            <a:r>
              <a:rPr lang="en" sz="1600"/>
              <a:t> - Length of time taken for an entity </a:t>
            </a:r>
            <a:r>
              <a:rPr lang="en" sz="1600">
                <a:solidFill>
                  <a:schemeClr val="dk1"/>
                </a:solidFill>
              </a:rPr>
              <a:t>to go from meeting location to end anchor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Dwelling Time</a:t>
            </a:r>
            <a:r>
              <a:rPr lang="en" sz="1600">
                <a:solidFill>
                  <a:schemeClr val="dk1"/>
                </a:solidFill>
              </a:rPr>
              <a:t> - Time during the gap that does not consist of the Time to Site and the Time from Site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1600">
                <a:solidFill>
                  <a:schemeClr val="dk1"/>
                </a:solidFill>
              </a:rPr>
              <a:t>Waiting Time </a:t>
            </a:r>
            <a:r>
              <a:rPr lang="en" sz="1600">
                <a:solidFill>
                  <a:schemeClr val="dk1"/>
                </a:solidFill>
              </a:rPr>
              <a:t>- Time the first object spends waiting for the second object</a:t>
            </a:r>
            <a:endParaRPr sz="2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Meeting Time</a:t>
            </a:r>
            <a:r>
              <a:rPr lang="en" sz="1600">
                <a:solidFill>
                  <a:schemeClr val="dk1"/>
                </a:solidFill>
              </a:rPr>
              <a:t> - Length of time two entities are able to meet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10487" l="0" r="0" t="11130"/>
          <a:stretch/>
        </p:blipFill>
        <p:spPr>
          <a:xfrm>
            <a:off x="6133775" y="844900"/>
            <a:ext cx="1866076" cy="36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402150" y="4644175"/>
            <a:ext cx="34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Fig: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 Illustrative Example of Basic Concepts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Concepts 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4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trajectories with two different, but overlapping time gaps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entity waits for the other entity to show up (waiting time)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 for a period of time (meeting length)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entity leaves and proceeds to end anchor (departure)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entity’s actions are unknown until they leave (from meeting end to departure)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0487" l="0" r="0" t="11130"/>
          <a:stretch/>
        </p:blipFill>
        <p:spPr>
          <a:xfrm>
            <a:off x="5942450" y="844900"/>
            <a:ext cx="1950150" cy="382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/>
          <p:nvPr/>
        </p:nvCxnSpPr>
        <p:spPr>
          <a:xfrm flipH="1" rot="10800000">
            <a:off x="4433725" y="1774550"/>
            <a:ext cx="26403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2"/>
          <p:cNvCxnSpPr/>
          <p:nvPr/>
        </p:nvCxnSpPr>
        <p:spPr>
          <a:xfrm>
            <a:off x="4518900" y="2725525"/>
            <a:ext cx="208680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2"/>
          <p:cNvCxnSpPr/>
          <p:nvPr/>
        </p:nvCxnSpPr>
        <p:spPr>
          <a:xfrm>
            <a:off x="4372200" y="3487350"/>
            <a:ext cx="26829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22"/>
          <p:cNvCxnSpPr/>
          <p:nvPr/>
        </p:nvCxnSpPr>
        <p:spPr>
          <a:xfrm flipH="1" rot="10800000">
            <a:off x="4107225" y="4135525"/>
            <a:ext cx="247470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2"/>
          <p:cNvSpPr txBox="1"/>
          <p:nvPr/>
        </p:nvSpPr>
        <p:spPr>
          <a:xfrm>
            <a:off x="5350425" y="4703300"/>
            <a:ext cx="35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Fig: An Illustrative Example of Basic Concepts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